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1" r:id="rId2"/>
  </p:sldMasterIdLst>
  <p:notesMasterIdLst>
    <p:notesMasterId r:id="rId13"/>
  </p:notesMasterIdLst>
  <p:handoutMasterIdLst>
    <p:handoutMasterId r:id="rId14"/>
  </p:handoutMasterIdLst>
  <p:sldIdLst>
    <p:sldId id="256" r:id="rId3"/>
    <p:sldId id="257" r:id="rId4"/>
    <p:sldId id="258" r:id="rId5"/>
    <p:sldId id="259" r:id="rId6"/>
    <p:sldId id="265" r:id="rId7"/>
    <p:sldId id="260" r:id="rId8"/>
    <p:sldId id="261" r:id="rId9"/>
    <p:sldId id="262" r:id="rId10"/>
    <p:sldId id="263" r:id="rId11"/>
    <p:sldId id="264" r:id="rId12"/>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80"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a:lstStyle/>
          <a:p>
            <a:pPr>
              <a:defRPr sz="2200" b="1" strike="noStrike" spc="-1">
                <a:solidFill>
                  <a:srgbClr val="404040"/>
                </a:solidFill>
                <a:latin typeface="Calibri"/>
              </a:defRPr>
            </a:pPr>
            <a:r>
              <a:rPr lang="en-US" sz="2200" b="1" strike="noStrike" spc="-1">
                <a:solidFill>
                  <a:srgbClr val="404040"/>
                </a:solidFill>
                <a:latin typeface="Calibri"/>
              </a:rPr>
              <a:t># of Comments</a:t>
            </a:r>
          </a:p>
        </c:rich>
      </c:tx>
      <c:layout/>
      <c:spPr>
        <a:noFill/>
        <a:ln>
          <a:noFill/>
        </a:ln>
      </c:spPr>
    </c:title>
    <c:plotArea>
      <c:layout/>
      <c:pieChart>
        <c:varyColors val="1"/>
        <c:ser>
          <c:idx val="0"/>
          <c:order val="0"/>
          <c:tx>
            <c:strRef>
              <c:f>label 0</c:f>
              <c:strCache>
                <c:ptCount val="1"/>
                <c:pt idx="0">
                  <c:v># of Comments</c:v>
                </c:pt>
              </c:strCache>
            </c:strRef>
          </c:tx>
          <c:spPr>
            <a:solidFill>
              <a:srgbClr val="4472C4"/>
            </a:solidFill>
            <a:ln>
              <a:noFill/>
            </a:ln>
          </c:spPr>
          <c:dPt>
            <c:idx val="1"/>
            <c:spPr>
              <a:solidFill>
                <a:srgbClr val="ED7D31"/>
              </a:solidFill>
              <a:ln>
                <a:noFill/>
              </a:ln>
            </c:spPr>
          </c:dPt>
          <c:dPt>
            <c:idx val="2"/>
            <c:spPr>
              <a:solidFill>
                <a:srgbClr val="A5A5A5"/>
              </a:solidFill>
              <a:ln>
                <a:noFill/>
              </a:ln>
            </c:spPr>
          </c:dPt>
          <c:dPt>
            <c:idx val="3"/>
            <c:spPr>
              <a:solidFill>
                <a:srgbClr val="FFC000"/>
              </a:solidFill>
              <a:ln>
                <a:noFill/>
              </a:ln>
            </c:spPr>
          </c:dPt>
          <c:dPt>
            <c:idx val="4"/>
            <c:spPr>
              <a:solidFill>
                <a:srgbClr val="5B9BD5"/>
              </a:solidFill>
              <a:ln>
                <a:noFill/>
              </a:ln>
            </c:spPr>
          </c:dPt>
          <c:dLbls>
            <c:dLblPos val="ctr"/>
            <c:showPercent val="1"/>
          </c:dLbls>
          <c:cat>
            <c:strRef>
              <c:f>categories</c:f>
              <c:strCache>
                <c:ptCount val="5"/>
                <c:pt idx="0">
                  <c:v>Positive</c:v>
                </c:pt>
                <c:pt idx="1">
                  <c:v>Mixed-Feelings</c:v>
                </c:pt>
                <c:pt idx="2">
                  <c:v>Neutral</c:v>
                </c:pt>
                <c:pt idx="3">
                  <c:v>Negative</c:v>
                </c:pt>
                <c:pt idx="4">
                  <c:v>Not Tulu</c:v>
                </c:pt>
              </c:strCache>
            </c:strRef>
          </c:cat>
          <c:val>
            <c:numRef>
              <c:f>0</c:f>
              <c:numCache>
                <c:formatCode>General</c:formatCode>
                <c:ptCount val="5"/>
                <c:pt idx="0">
                  <c:v>3164</c:v>
                </c:pt>
                <c:pt idx="1">
                  <c:v>1212</c:v>
                </c:pt>
                <c:pt idx="2">
                  <c:v>1201</c:v>
                </c:pt>
                <c:pt idx="3">
                  <c:v>670</c:v>
                </c:pt>
                <c:pt idx="4">
                  <c:v>924</c:v>
                </c:pt>
              </c:numCache>
            </c:numRef>
          </c:val>
        </c:ser>
        <c:firstSliceAng val="0"/>
      </c:pieChart>
      <c:spPr>
        <a:noFill/>
        <a:ln>
          <a:noFill/>
        </a:ln>
      </c:spPr>
    </c:plotArea>
    <c:legend>
      <c:legendPos val="r"/>
      <c:layout/>
      <c:spPr>
        <a:solidFill>
          <a:srgbClr val="F2F2F2">
            <a:alpha val="39000"/>
          </a:srgbClr>
        </a:solidFill>
        <a:ln>
          <a:noFill/>
        </a:ln>
      </c:spPr>
      <c:txPr>
        <a:bodyPr/>
        <a:lstStyle/>
        <a:p>
          <a:pPr>
            <a:defRPr sz="1197" b="0" strike="noStrike" spc="-1">
              <a:solidFill>
                <a:srgbClr val="404040"/>
              </a:solidFill>
              <a:latin typeface="Calibri"/>
            </a:defRPr>
          </a:pPr>
          <a:endParaRPr lang="en-US"/>
        </a:p>
      </c:txPr>
    </c:legend>
    <c:plotVisOnly val="1"/>
    <c:dispBlanksAs val="zero"/>
  </c:chart>
  <c:spPr>
    <a:gradFill>
      <a:gsLst>
        <a:gs pos="0">
          <a:srgbClr val="FFFFFF"/>
        </a:gs>
        <a:gs pos="100000">
          <a:srgbClr val="BFBFBF"/>
        </a:gs>
      </a:gsLst>
      <a:path path="circle"/>
    </a:gradFill>
    <a:ln w="9360">
      <a:solidFill>
        <a:srgbClr val="BFBFBF"/>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label 0</c:f>
              <c:strCache>
                <c:ptCount val="1"/>
                <c:pt idx="0">
                  <c:v>Train set</c:v>
                </c:pt>
              </c:strCache>
            </c:strRef>
          </c:tx>
          <c:spPr>
            <a:solidFill>
              <a:srgbClr val="4472C4">
                <a:alpha val="85000"/>
              </a:srgbClr>
            </a:solidFill>
            <a:ln w="9360">
              <a:solidFill>
                <a:srgbClr val="FFFFFF"/>
              </a:solidFill>
              <a:round/>
            </a:ln>
          </c:spPr>
          <c:dLbls>
            <c:dLblPos val="inEnd"/>
            <c:showVal val="1"/>
          </c:dLbls>
          <c:cat>
            <c:strRef>
              <c:f>categories</c:f>
              <c:strCache>
                <c:ptCount val="5"/>
                <c:pt idx="0">
                  <c:v>Positive</c:v>
                </c:pt>
                <c:pt idx="1">
                  <c:v>Mixed-Feelings</c:v>
                </c:pt>
                <c:pt idx="2">
                  <c:v>Neutral</c:v>
                </c:pt>
                <c:pt idx="3">
                  <c:v>Negative</c:v>
                </c:pt>
                <c:pt idx="4">
                  <c:v>Not Tulu</c:v>
                </c:pt>
              </c:strCache>
            </c:strRef>
          </c:cat>
          <c:val>
            <c:numRef>
              <c:f>0</c:f>
              <c:numCache>
                <c:formatCode>General</c:formatCode>
                <c:ptCount val="5"/>
                <c:pt idx="0">
                  <c:v>2501</c:v>
                </c:pt>
                <c:pt idx="1">
                  <c:v>953</c:v>
                </c:pt>
                <c:pt idx="2">
                  <c:v>984</c:v>
                </c:pt>
                <c:pt idx="3">
                  <c:v>548</c:v>
                </c:pt>
                <c:pt idx="4">
                  <c:v>750</c:v>
                </c:pt>
              </c:numCache>
            </c:numRef>
          </c:val>
        </c:ser>
        <c:ser>
          <c:idx val="1"/>
          <c:order val="1"/>
          <c:tx>
            <c:strRef>
              <c:f>label 1</c:f>
              <c:strCache>
                <c:ptCount val="1"/>
                <c:pt idx="0">
                  <c:v>Test set</c:v>
                </c:pt>
              </c:strCache>
            </c:strRef>
          </c:tx>
          <c:spPr>
            <a:solidFill>
              <a:srgbClr val="ED7D31">
                <a:alpha val="85000"/>
              </a:srgbClr>
            </a:solidFill>
            <a:ln w="9360">
              <a:solidFill>
                <a:srgbClr val="FFFFFF"/>
              </a:solidFill>
              <a:round/>
            </a:ln>
          </c:spPr>
          <c:dLbls>
            <c:dLblPos val="inEnd"/>
            <c:showVal val="1"/>
          </c:dLbls>
          <c:cat>
            <c:strRef>
              <c:f>categories</c:f>
              <c:strCache>
                <c:ptCount val="5"/>
                <c:pt idx="0">
                  <c:v>Positive</c:v>
                </c:pt>
                <c:pt idx="1">
                  <c:v>Mixed-Feelings</c:v>
                </c:pt>
                <c:pt idx="2">
                  <c:v>Neutral</c:v>
                </c:pt>
                <c:pt idx="3">
                  <c:v>Negative</c:v>
                </c:pt>
                <c:pt idx="4">
                  <c:v>Not Tulu</c:v>
                </c:pt>
              </c:strCache>
            </c:strRef>
          </c:cat>
          <c:val>
            <c:numRef>
              <c:f>1</c:f>
              <c:numCache>
                <c:formatCode>General</c:formatCode>
                <c:ptCount val="5"/>
                <c:pt idx="0">
                  <c:v>663</c:v>
                </c:pt>
                <c:pt idx="1">
                  <c:v>248</c:v>
                </c:pt>
                <c:pt idx="2">
                  <c:v>228</c:v>
                </c:pt>
                <c:pt idx="3">
                  <c:v>122</c:v>
                </c:pt>
                <c:pt idx="4">
                  <c:v>174</c:v>
                </c:pt>
              </c:numCache>
            </c:numRef>
          </c:val>
        </c:ser>
        <c:gapWidth val="65"/>
        <c:axId val="144287232"/>
        <c:axId val="144288768"/>
      </c:barChart>
      <c:catAx>
        <c:axId val="144287232"/>
        <c:scaling>
          <c:orientation val="minMax"/>
        </c:scaling>
        <c:axPos val="b"/>
        <c:numFmt formatCode="dd/mm/yyyy" sourceLinked="1"/>
        <c:majorTickMark val="none"/>
        <c:tickLblPos val="nextTo"/>
        <c:spPr>
          <a:ln w="19080">
            <a:solidFill>
              <a:srgbClr val="404040"/>
            </a:solidFill>
            <a:round/>
          </a:ln>
        </c:spPr>
        <c:txPr>
          <a:bodyPr/>
          <a:lstStyle/>
          <a:p>
            <a:pPr>
              <a:defRPr sz="1197" b="0" strike="noStrike" spc="-1">
                <a:solidFill>
                  <a:srgbClr val="404040"/>
                </a:solidFill>
                <a:latin typeface="Calibri"/>
              </a:defRPr>
            </a:pPr>
            <a:endParaRPr lang="en-US"/>
          </a:p>
        </c:txPr>
        <c:crossAx val="144288768"/>
        <c:crosses val="autoZero"/>
        <c:auto val="1"/>
        <c:lblAlgn val="ctr"/>
        <c:lblOffset val="100"/>
      </c:catAx>
      <c:valAx>
        <c:axId val="144288768"/>
        <c:scaling>
          <c:orientation val="minMax"/>
        </c:scaling>
        <c:delete val="1"/>
        <c:axPos val="l"/>
        <c:majorGridlines>
          <c:spPr>
            <a:ln w="9360">
              <a:solidFill>
                <a:srgbClr val="BFBFBF"/>
              </a:solidFill>
              <a:round/>
            </a:ln>
          </c:spPr>
        </c:majorGridlines>
        <c:numFmt formatCode="#,##0" sourceLinked="0"/>
        <c:majorTickMark val="none"/>
        <c:tickLblPos val="nextTo"/>
        <c:crossAx val="144287232"/>
        <c:crosses val="autoZero"/>
        <c:crossBetween val="between"/>
      </c:valAx>
      <c:spPr>
        <a:noFill/>
        <a:ln>
          <a:noFill/>
        </a:ln>
      </c:spPr>
    </c:plotArea>
    <c:legend>
      <c:legendPos val="b"/>
      <c:layout/>
      <c:spPr>
        <a:solidFill>
          <a:srgbClr val="F2F2F2">
            <a:alpha val="39000"/>
          </a:srgbClr>
        </a:solidFill>
        <a:ln>
          <a:noFill/>
        </a:ln>
      </c:spPr>
      <c:txPr>
        <a:bodyPr/>
        <a:lstStyle/>
        <a:p>
          <a:pPr>
            <a:defRPr sz="1197" b="0" strike="noStrike" spc="-1">
              <a:solidFill>
                <a:srgbClr val="404040"/>
              </a:solidFill>
              <a:latin typeface="Calibri"/>
            </a:defRPr>
          </a:pPr>
          <a:endParaRPr lang="en-US"/>
        </a:p>
      </c:txPr>
    </c:legend>
    <c:plotVisOnly val="1"/>
    <c:dispBlanksAs val="gap"/>
  </c:chart>
  <c:spPr>
    <a:gradFill>
      <a:gsLst>
        <a:gs pos="0">
          <a:srgbClr val="FFFFFF"/>
        </a:gs>
        <a:gs pos="100000">
          <a:srgbClr val="BFBFBF"/>
        </a:gs>
      </a:gsLst>
      <a:path path="circle"/>
    </a:gradFill>
    <a:ln w="9360">
      <a:solidFill>
        <a:srgbClr val="BFBFBF"/>
      </a:solidFill>
      <a:round/>
    </a:ln>
  </c:spPr>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a:defRPr sz="1200"/>
            </a:lvl1pPr>
          </a:lstStyle>
          <a:p>
            <a:fld id="{037F648F-98B5-4CA7-9B3F-D8FF4A5F03A1}" type="datetimeFigureOut">
              <a:rPr lang="en-US" smtClean="0"/>
              <a:pPr/>
              <a:t>6/22/2022</a:t>
            </a:fld>
            <a:endParaRPr lang="en-US"/>
          </a:p>
        </p:txBody>
      </p:sp>
      <p:sp>
        <p:nvSpPr>
          <p:cNvPr id="4" name="Footer Placeholder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a:defRPr sz="1200"/>
            </a:lvl1pPr>
          </a:lstStyle>
          <a:p>
            <a:fld id="{D230FE4A-0BFB-4C81-855F-C61C143D348B}"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5AD1F70B-93DB-4CD9-AA5F-C37A42C1161A}" type="datetimeFigureOut">
              <a:rPr lang="en-US" smtClean="0"/>
              <a:pPr/>
              <a:t>6/22/2022</a:t>
            </a:fld>
            <a:endParaRPr lang="en-US"/>
          </a:p>
        </p:txBody>
      </p:sp>
      <p:sp>
        <p:nvSpPr>
          <p:cNvPr id="4" name="Slide Image Placeholder 3"/>
          <p:cNvSpPr>
            <a:spLocks noGrp="1" noRot="1" noChangeAspect="1"/>
          </p:cNvSpPr>
          <p:nvPr>
            <p:ph type="sldImg" idx="2"/>
          </p:nvPr>
        </p:nvSpPr>
        <p:spPr>
          <a:xfrm>
            <a:off x="215900" y="801688"/>
            <a:ext cx="7127875" cy="4010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2980AB9B-0F0F-4054-97DE-D363BCD616AF}"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80AB9B-0F0F-4054-97DE-D363BCD616AF}"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80AB9B-0F0F-4054-97DE-D363BCD616AF}" type="slidenum">
              <a:rPr lang="en-US" smtClean="0"/>
              <a:pPr/>
              <a:t>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endParaRPr lang="en-IN"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r>
              <a:rPr lang="en-IN" sz="2400" b="0" strike="noStrike" spc="-1" smtClean="0">
                <a:latin typeface="Times New Roman"/>
              </a:rPr>
              <a:t>1</a:t>
            </a:r>
            <a:endParaRPr lang="en-IN"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E52B6DDC-3BD3-4B1A-8FC2-10BB6E34C4C7}" type="slidenum">
              <a:rPr lang="en-IN" sz="1200" b="0" strike="noStrike" spc="-1">
                <a:solidFill>
                  <a:srgbClr val="8B8B8B"/>
                </a:solidFill>
                <a:latin typeface="Calibri"/>
              </a:rPr>
              <a:pPr algn="r">
                <a:lnSpc>
                  <a:spcPct val="100000"/>
                </a:lnSpc>
              </a:pPr>
              <a:t>‹#›</a:t>
            </a:fld>
            <a:endParaRPr lang="en-IN"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endParaRPr lang="en-IN"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r>
              <a:rPr lang="en-IN" sz="2400" b="0" strike="noStrike" spc="-1" smtClean="0">
                <a:latin typeface="Times New Roman"/>
              </a:rPr>
              <a:t>1</a:t>
            </a:r>
            <a:endParaRPr lang="en-IN"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9E7312D0-F43D-4448-A332-F3025C852BCC}" type="slidenum">
              <a:rPr lang="en-IN" sz="1200" b="0" strike="noStrike" spc="-1">
                <a:solidFill>
                  <a:srgbClr val="8B8B8B"/>
                </a:solidFill>
                <a:latin typeface="Calibri"/>
              </a:rPr>
              <a:pPr algn="r">
                <a:lnSpc>
                  <a:spcPct val="100000"/>
                </a:lnSpc>
              </a:pPr>
              <a:t>‹#›</a:t>
            </a:fld>
            <a:endParaRPr lang="en-IN"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2"/>
          <p:cNvPicPr/>
          <p:nvPr/>
        </p:nvPicPr>
        <p:blipFill>
          <a:blip r:embed="rId3"/>
          <a:stretch/>
        </p:blipFill>
        <p:spPr>
          <a:xfrm>
            <a:off x="4015800" y="216720"/>
            <a:ext cx="3828600" cy="1190160"/>
          </a:xfrm>
          <a:prstGeom prst="rect">
            <a:avLst/>
          </a:prstGeom>
          <a:ln>
            <a:noFill/>
          </a:ln>
        </p:spPr>
      </p:pic>
      <p:pic>
        <p:nvPicPr>
          <p:cNvPr id="83" name="Picture 4"/>
          <p:cNvPicPr/>
          <p:nvPr/>
        </p:nvPicPr>
        <p:blipFill>
          <a:blip r:embed="rId4"/>
          <a:stretch/>
        </p:blipFill>
        <p:spPr>
          <a:xfrm>
            <a:off x="419040" y="313200"/>
            <a:ext cx="1041480" cy="1190160"/>
          </a:xfrm>
          <a:prstGeom prst="rect">
            <a:avLst/>
          </a:prstGeom>
          <a:ln>
            <a:noFill/>
          </a:ln>
        </p:spPr>
      </p:pic>
      <p:pic>
        <p:nvPicPr>
          <p:cNvPr id="84" name="Picture 6"/>
          <p:cNvPicPr/>
          <p:nvPr/>
        </p:nvPicPr>
        <p:blipFill>
          <a:blip r:embed="rId5"/>
          <a:stretch/>
        </p:blipFill>
        <p:spPr>
          <a:xfrm>
            <a:off x="4291920" y="1552320"/>
            <a:ext cx="3276360" cy="485280"/>
          </a:xfrm>
          <a:prstGeom prst="rect">
            <a:avLst/>
          </a:prstGeom>
          <a:ln>
            <a:noFill/>
          </a:ln>
        </p:spPr>
      </p:pic>
      <p:pic>
        <p:nvPicPr>
          <p:cNvPr id="85" name="Picture 8"/>
          <p:cNvPicPr/>
          <p:nvPr/>
        </p:nvPicPr>
        <p:blipFill>
          <a:blip r:embed="rId6"/>
          <a:stretch/>
        </p:blipFill>
        <p:spPr>
          <a:xfrm>
            <a:off x="10675800" y="133200"/>
            <a:ext cx="1293840" cy="1553040"/>
          </a:xfrm>
          <a:prstGeom prst="rect">
            <a:avLst/>
          </a:prstGeom>
          <a:ln>
            <a:noFill/>
          </a:ln>
        </p:spPr>
      </p:pic>
      <p:sp>
        <p:nvSpPr>
          <p:cNvPr id="86" name="CustomShape 1"/>
          <p:cNvSpPr/>
          <p:nvPr/>
        </p:nvSpPr>
        <p:spPr>
          <a:xfrm>
            <a:off x="2252880" y="2690280"/>
            <a:ext cx="7606440" cy="155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IN" sz="3200" b="1" strike="noStrike" spc="-1">
                <a:solidFill>
                  <a:srgbClr val="000000"/>
                </a:solidFill>
                <a:latin typeface="comic"/>
              </a:rPr>
              <a:t>Corpus Creation for Sentiment Analysis in Code-Mixed Tulu Text</a:t>
            </a:r>
            <a:endParaRPr lang="en-IN" sz="3200" b="0" strike="noStrike" spc="-1">
              <a:latin typeface="Arial"/>
            </a:endParaRPr>
          </a:p>
        </p:txBody>
      </p:sp>
      <p:sp>
        <p:nvSpPr>
          <p:cNvPr id="87" name="CustomShape 2"/>
          <p:cNvSpPr/>
          <p:nvPr/>
        </p:nvSpPr>
        <p:spPr>
          <a:xfrm>
            <a:off x="854640" y="4452840"/>
            <a:ext cx="10953360"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IN" sz="1800" b="0" strike="noStrike" spc="-1" dirty="0" err="1">
                <a:solidFill>
                  <a:srgbClr val="000000"/>
                </a:solidFill>
                <a:latin typeface="Ubuntu"/>
              </a:rPr>
              <a:t>Asha</a:t>
            </a:r>
            <a:r>
              <a:rPr lang="en-IN" sz="1800" b="0" strike="noStrike" spc="-1" dirty="0">
                <a:solidFill>
                  <a:srgbClr val="000000"/>
                </a:solidFill>
                <a:latin typeface="Ubuntu"/>
              </a:rPr>
              <a:t> Hegde</a:t>
            </a:r>
            <a:r>
              <a:rPr lang="en-IN" sz="1800" b="0" strike="noStrike" spc="-1" baseline="33000" dirty="0">
                <a:solidFill>
                  <a:srgbClr val="000000"/>
                </a:solidFill>
                <a:latin typeface="Ubuntu"/>
              </a:rPr>
              <a:t>1</a:t>
            </a:r>
            <a:r>
              <a:rPr lang="en-IN" sz="1800" b="0" strike="noStrike" spc="-1" dirty="0">
                <a:solidFill>
                  <a:srgbClr val="000000"/>
                </a:solidFill>
                <a:latin typeface="Ubuntu"/>
              </a:rPr>
              <a:t>, </a:t>
            </a:r>
            <a:r>
              <a:rPr lang="en-IN" sz="1800" b="0" strike="noStrike" spc="-1" dirty="0" err="1">
                <a:solidFill>
                  <a:srgbClr val="000000"/>
                </a:solidFill>
                <a:latin typeface="Ubuntu"/>
              </a:rPr>
              <a:t>Mudoor</a:t>
            </a:r>
            <a:r>
              <a:rPr lang="en-IN" sz="1800" b="0" strike="noStrike" spc="-1" dirty="0">
                <a:solidFill>
                  <a:srgbClr val="000000"/>
                </a:solidFill>
                <a:latin typeface="Ubuntu"/>
              </a:rPr>
              <a:t> </a:t>
            </a:r>
            <a:r>
              <a:rPr lang="en-IN" sz="1800" b="0" strike="noStrike" spc="-1" dirty="0" err="1">
                <a:solidFill>
                  <a:srgbClr val="000000"/>
                </a:solidFill>
                <a:latin typeface="Ubuntu"/>
              </a:rPr>
              <a:t>Devadas</a:t>
            </a:r>
            <a:r>
              <a:rPr lang="en-IN" sz="1800" b="0" strike="noStrike" spc="-1" dirty="0">
                <a:solidFill>
                  <a:srgbClr val="000000"/>
                </a:solidFill>
                <a:latin typeface="Ubuntu"/>
              </a:rPr>
              <a:t> Anusha</a:t>
            </a:r>
            <a:r>
              <a:rPr lang="en-IN" sz="1800" b="0" strike="noStrike" spc="-1" baseline="33000" dirty="0">
                <a:solidFill>
                  <a:srgbClr val="000000"/>
                </a:solidFill>
                <a:latin typeface="Ubuntu"/>
              </a:rPr>
              <a:t>1</a:t>
            </a:r>
            <a:r>
              <a:rPr lang="en-IN" sz="1800" b="0" strike="noStrike" spc="-1" dirty="0">
                <a:solidFill>
                  <a:srgbClr val="000000"/>
                </a:solidFill>
                <a:latin typeface="Ubuntu"/>
              </a:rPr>
              <a:t>, </a:t>
            </a:r>
            <a:r>
              <a:rPr lang="en-IN" sz="1800" b="0" strike="noStrike" spc="-1" dirty="0" err="1">
                <a:solidFill>
                  <a:srgbClr val="000000"/>
                </a:solidFill>
                <a:latin typeface="Ubuntu"/>
              </a:rPr>
              <a:t>Sharal</a:t>
            </a:r>
            <a:r>
              <a:rPr lang="en-IN" sz="1800" b="0" strike="noStrike" spc="-1" dirty="0">
                <a:solidFill>
                  <a:srgbClr val="000000"/>
                </a:solidFill>
                <a:latin typeface="Ubuntu"/>
              </a:rPr>
              <a:t> Coelho</a:t>
            </a:r>
            <a:r>
              <a:rPr lang="en-IN" sz="1800" b="0" strike="noStrike" spc="-1" baseline="33000" dirty="0">
                <a:solidFill>
                  <a:srgbClr val="000000"/>
                </a:solidFill>
                <a:latin typeface="Ubuntu"/>
              </a:rPr>
              <a:t>1</a:t>
            </a:r>
            <a:r>
              <a:rPr lang="en-IN" sz="1800" b="0" strike="noStrike" spc="-1" dirty="0">
                <a:solidFill>
                  <a:srgbClr val="000000"/>
                </a:solidFill>
                <a:latin typeface="Ubuntu"/>
              </a:rPr>
              <a:t>,</a:t>
            </a:r>
            <a:endParaRPr lang="en-IN" sz="1800" b="0" strike="noStrike" spc="-1" dirty="0">
              <a:latin typeface="Arial"/>
            </a:endParaRPr>
          </a:p>
          <a:p>
            <a:pPr algn="ctr">
              <a:lnSpc>
                <a:spcPct val="100000"/>
              </a:lnSpc>
            </a:pPr>
            <a:r>
              <a:rPr lang="en-IN" sz="1800" b="0" strike="noStrike" spc="-1" dirty="0" err="1">
                <a:solidFill>
                  <a:srgbClr val="000000"/>
                </a:solidFill>
                <a:latin typeface="Ubuntu"/>
              </a:rPr>
              <a:t>Hosahalli</a:t>
            </a:r>
            <a:r>
              <a:rPr lang="en-IN" sz="1800" b="0" strike="noStrike" spc="-1" dirty="0">
                <a:solidFill>
                  <a:srgbClr val="000000"/>
                </a:solidFill>
                <a:latin typeface="Ubuntu"/>
              </a:rPr>
              <a:t> </a:t>
            </a:r>
            <a:r>
              <a:rPr lang="en-IN" sz="1800" b="0" strike="noStrike" spc="-1" dirty="0" err="1">
                <a:solidFill>
                  <a:srgbClr val="000000"/>
                </a:solidFill>
                <a:latin typeface="Ubuntu"/>
              </a:rPr>
              <a:t>Lakshmaiah</a:t>
            </a:r>
            <a:r>
              <a:rPr lang="en-IN" sz="1800" b="0" strike="noStrike" spc="-1" dirty="0">
                <a:solidFill>
                  <a:srgbClr val="000000"/>
                </a:solidFill>
                <a:latin typeface="Ubuntu"/>
              </a:rPr>
              <a:t> Shashirekha</a:t>
            </a:r>
            <a:r>
              <a:rPr lang="en-IN" sz="1800" b="0" strike="noStrike" spc="-1" baseline="33000" dirty="0">
                <a:solidFill>
                  <a:srgbClr val="000000"/>
                </a:solidFill>
                <a:latin typeface="Ubuntu"/>
              </a:rPr>
              <a:t>1</a:t>
            </a:r>
            <a:r>
              <a:rPr lang="en-IN" sz="1800" b="0" strike="noStrike" spc="-1" dirty="0">
                <a:solidFill>
                  <a:srgbClr val="000000"/>
                </a:solidFill>
                <a:latin typeface="Ubuntu"/>
              </a:rPr>
              <a:t>, </a:t>
            </a:r>
            <a:r>
              <a:rPr lang="en-IN" sz="1800" b="0" strike="noStrike" spc="-1" dirty="0" err="1">
                <a:solidFill>
                  <a:srgbClr val="000000"/>
                </a:solidFill>
                <a:latin typeface="Ubuntu"/>
              </a:rPr>
              <a:t>Bharathi</a:t>
            </a:r>
            <a:r>
              <a:rPr lang="en-IN" sz="1800" b="0" strike="noStrike" spc="-1" dirty="0">
                <a:solidFill>
                  <a:srgbClr val="000000"/>
                </a:solidFill>
                <a:latin typeface="Ubuntu"/>
              </a:rPr>
              <a:t> Raja Chakravarthi</a:t>
            </a:r>
            <a:r>
              <a:rPr lang="en-IN" sz="1800" b="0" strike="noStrike" spc="-1" baseline="33000" dirty="0">
                <a:solidFill>
                  <a:srgbClr val="000000"/>
                </a:solidFill>
                <a:latin typeface="Ubuntu"/>
              </a:rPr>
              <a:t>2</a:t>
            </a:r>
            <a:endParaRPr lang="en-IN" sz="1800" b="0" strike="noStrike" spc="-1" dirty="0">
              <a:latin typeface="Arial"/>
            </a:endParaRPr>
          </a:p>
          <a:p>
            <a:pPr algn="ctr">
              <a:lnSpc>
                <a:spcPct val="100000"/>
              </a:lnSpc>
            </a:pPr>
            <a:r>
              <a:rPr lang="en-IN" sz="1800" b="0" strike="noStrike" spc="-1" baseline="33000" dirty="0">
                <a:solidFill>
                  <a:srgbClr val="000000"/>
                </a:solidFill>
                <a:latin typeface="Ubuntu"/>
              </a:rPr>
              <a:t>1</a:t>
            </a:r>
            <a:r>
              <a:rPr lang="en-IN" sz="1800" b="0" strike="noStrike" spc="-1" dirty="0">
                <a:solidFill>
                  <a:srgbClr val="000000"/>
                </a:solidFill>
                <a:latin typeface="Ubuntu"/>
              </a:rPr>
              <a:t>Department of Computer Science, Mangalore University, Mangalore, India</a:t>
            </a:r>
            <a:endParaRPr lang="en-IN" sz="1800" b="0" strike="noStrike" spc="-1" dirty="0">
              <a:latin typeface="Arial"/>
            </a:endParaRPr>
          </a:p>
          <a:p>
            <a:pPr algn="ctr">
              <a:lnSpc>
                <a:spcPct val="100000"/>
              </a:lnSpc>
            </a:pPr>
            <a:r>
              <a:rPr lang="en-IN" sz="1800" b="0" strike="noStrike" spc="-1" baseline="33000" dirty="0">
                <a:solidFill>
                  <a:srgbClr val="000000"/>
                </a:solidFill>
                <a:latin typeface="Ubuntu"/>
              </a:rPr>
              <a:t>2</a:t>
            </a:r>
            <a:r>
              <a:rPr lang="en-IN" sz="1800" b="0" strike="noStrike" spc="-1" dirty="0">
                <a:solidFill>
                  <a:srgbClr val="000000"/>
                </a:solidFill>
                <a:latin typeface="Ubuntu"/>
              </a:rPr>
              <a:t>National University of Ireland Galway, Ireland</a:t>
            </a:r>
            <a:endParaRPr lang="en-IN" sz="1800" b="0" strike="noStrike" spc="-1" dirty="0">
              <a:latin typeface="Arial"/>
            </a:endParaRPr>
          </a:p>
          <a:p>
            <a:pPr algn="ctr">
              <a:lnSpc>
                <a:spcPct val="100000"/>
              </a:lnSpc>
            </a:pPr>
            <a:endParaRPr lang="en-IN" sz="1800" b="0" strike="noStrike" spc="-1" dirty="0">
              <a:latin typeface="Arial"/>
            </a:endParaRPr>
          </a:p>
          <a:p>
            <a:pPr>
              <a:lnSpc>
                <a:spcPct val="100000"/>
              </a:lnSpc>
            </a:pPr>
            <a:endParaRPr lang="en-IN"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54545"/>
        </a:solidFill>
        <a:effectLst/>
      </p:bgPr>
    </p:bg>
    <p:spTree>
      <p:nvGrpSpPr>
        <p:cNvPr id="1" name=""/>
        <p:cNvGrpSpPr/>
        <p:nvPr/>
      </p:nvGrpSpPr>
      <p:grpSpPr>
        <a:xfrm>
          <a:off x="0" y="0"/>
          <a:ext cx="0" cy="0"/>
          <a:chOff x="0" y="0"/>
          <a:chExt cx="0" cy="0"/>
        </a:xfrm>
      </p:grpSpPr>
      <p:sp>
        <p:nvSpPr>
          <p:cNvPr id="117" name="CustomShape 1"/>
          <p:cNvSpPr/>
          <p:nvPr/>
        </p:nvSpPr>
        <p:spPr>
          <a:xfrm>
            <a:off x="0" y="0"/>
            <a:ext cx="12191760" cy="6857640"/>
          </a:xfrm>
          <a:prstGeom prst="rect">
            <a:avLst/>
          </a:prstGeom>
          <a:solidFill>
            <a:schemeClr val="bg1">
              <a:tint val="95000"/>
              <a:satMod val="170000"/>
            </a:schemeClr>
          </a:solidFill>
          <a:ln>
            <a:noFill/>
          </a:ln>
        </p:spPr>
        <p:style>
          <a:lnRef idx="2">
            <a:schemeClr val="accent1">
              <a:shade val="50000"/>
            </a:schemeClr>
          </a:lnRef>
          <a:fillRef idx="1">
            <a:schemeClr val="accent1"/>
          </a:fillRef>
          <a:effectRef idx="0">
            <a:schemeClr val="accent1"/>
          </a:effectRef>
          <a:fontRef idx="minor"/>
        </p:style>
      </p:sp>
      <p:sp>
        <p:nvSpPr>
          <p:cNvPr id="118" name="CustomShape 2"/>
          <p:cNvSpPr/>
          <p:nvPr/>
        </p:nvSpPr>
        <p:spPr>
          <a:xfrm>
            <a:off x="477000" y="480240"/>
            <a:ext cx="11237760" cy="5897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p:style>
      </p:sp>
      <p:pic>
        <p:nvPicPr>
          <p:cNvPr id="119" name="Picture 8"/>
          <p:cNvPicPr/>
          <p:nvPr/>
        </p:nvPicPr>
        <p:blipFill>
          <a:blip r:embed="rId2"/>
          <a:srcRect t="10462" b="10462"/>
          <a:stretch/>
        </p:blipFill>
        <p:spPr>
          <a:xfrm>
            <a:off x="641160" y="643320"/>
            <a:ext cx="4012560" cy="2702160"/>
          </a:xfrm>
          <a:prstGeom prst="rect">
            <a:avLst/>
          </a:prstGeom>
          <a:ln>
            <a:noFill/>
          </a:ln>
        </p:spPr>
      </p:pic>
      <p:pic>
        <p:nvPicPr>
          <p:cNvPr id="120" name="Content Placeholder 4"/>
          <p:cNvPicPr/>
          <p:nvPr/>
        </p:nvPicPr>
        <p:blipFill>
          <a:blip r:embed="rId3"/>
          <a:srcRect l="1333"/>
          <a:stretch/>
        </p:blipFill>
        <p:spPr>
          <a:xfrm>
            <a:off x="643320" y="3509280"/>
            <a:ext cx="4010400" cy="2704680"/>
          </a:xfrm>
          <a:prstGeom prst="rect">
            <a:avLst/>
          </a:prstGeom>
          <a:ln>
            <a:noFill/>
          </a:ln>
        </p:spPr>
      </p:pic>
      <p:pic>
        <p:nvPicPr>
          <p:cNvPr id="121" name="Picture 12"/>
          <p:cNvPicPr/>
          <p:nvPr/>
        </p:nvPicPr>
        <p:blipFill>
          <a:blip r:embed="rId4"/>
          <a:srcRect t="12615" b="4670"/>
          <a:stretch/>
        </p:blipFill>
        <p:spPr>
          <a:xfrm>
            <a:off x="4812480" y="643320"/>
            <a:ext cx="6735600" cy="557064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Times New Roman"/>
              </a:rPr>
              <a:t>Introduction</a:t>
            </a:r>
            <a:endParaRPr lang="en-US" sz="4400" b="0" strike="noStrike" spc="-1">
              <a:solidFill>
                <a:srgbClr val="000000"/>
              </a:solidFill>
              <a:latin typeface="Calibri"/>
            </a:endParaRPr>
          </a:p>
        </p:txBody>
      </p:sp>
      <p:sp>
        <p:nvSpPr>
          <p:cNvPr id="89" name="TextShape 2"/>
          <p:cNvSpPr txBox="1"/>
          <p:nvPr/>
        </p:nvSpPr>
        <p:spPr>
          <a:xfrm>
            <a:off x="838080" y="1405800"/>
            <a:ext cx="4705920" cy="4714200"/>
          </a:xfrm>
          <a:prstGeom prst="rect">
            <a:avLst/>
          </a:prstGeom>
          <a:noFill/>
          <a:ln>
            <a:noFill/>
          </a:ln>
        </p:spPr>
        <p:txBody>
          <a:bodyPr>
            <a:normAutofit lnSpcReduction="10000"/>
          </a:bodyPr>
          <a:lstStyle/>
          <a:p>
            <a:pPr marL="228600" indent="-228240" algn="just">
              <a:lnSpc>
                <a:spcPct val="90000"/>
              </a:lnSpc>
              <a:spcBef>
                <a:spcPts val="1001"/>
              </a:spcBef>
              <a:buClr>
                <a:srgbClr val="000000"/>
              </a:buClr>
              <a:buFont typeface="Arial"/>
              <a:buChar char="•"/>
            </a:pPr>
            <a:r>
              <a:rPr lang="en-US" sz="1800" b="0" strike="noStrike" spc="-1" dirty="0">
                <a:solidFill>
                  <a:srgbClr val="000000"/>
                </a:solidFill>
                <a:latin typeface="Times New Roman"/>
              </a:rPr>
              <a:t>Sentiment Analysis (SA) employing code-mixed data from social media helps in getting insights to the data and decision making for various applications. One such application is to analyze users’ emotions from comments of videos on YouTube. </a:t>
            </a:r>
            <a:endParaRPr lang="en-US" sz="1800" b="0" strike="noStrike" spc="-1" dirty="0">
              <a:solidFill>
                <a:srgbClr val="000000"/>
              </a:solidFill>
              <a:latin typeface="Calibri"/>
            </a:endParaRPr>
          </a:p>
          <a:p>
            <a:pPr marL="228600" indent="-228240" algn="just">
              <a:lnSpc>
                <a:spcPct val="90000"/>
              </a:lnSpc>
              <a:spcBef>
                <a:spcPts val="1001"/>
              </a:spcBef>
              <a:buClr>
                <a:srgbClr val="000000"/>
              </a:buClr>
              <a:buFont typeface="Arial"/>
              <a:buChar char="•"/>
            </a:pPr>
            <a:r>
              <a:rPr lang="en-US" sz="1800" b="0" strike="noStrike" spc="-1" dirty="0">
                <a:solidFill>
                  <a:srgbClr val="000000"/>
                </a:solidFill>
                <a:latin typeface="Times New Roman"/>
              </a:rPr>
              <a:t>Social media comments do not adhere to the grammatical norms of any language and they often comprise a mix of languages and scripts. The lack of annotated code-mixed data for SA in a </a:t>
            </a:r>
            <a:r>
              <a:rPr lang="en-US" sz="1800" b="0" strike="noStrike" spc="-1" dirty="0" smtClean="0">
                <a:solidFill>
                  <a:srgbClr val="000000"/>
                </a:solidFill>
                <a:latin typeface="Times New Roman"/>
              </a:rPr>
              <a:t>low-resource Dravidian  </a:t>
            </a:r>
            <a:r>
              <a:rPr lang="en-US" sz="1800" b="0" strike="noStrike" spc="-1" dirty="0">
                <a:solidFill>
                  <a:srgbClr val="000000"/>
                </a:solidFill>
                <a:latin typeface="Times New Roman"/>
              </a:rPr>
              <a:t>language like Tulu makes the SA a challenging task.</a:t>
            </a:r>
            <a:endParaRPr lang="en-US" sz="1800" b="0" strike="noStrike" spc="-1" dirty="0">
              <a:solidFill>
                <a:srgbClr val="000000"/>
              </a:solidFill>
              <a:latin typeface="Calibri"/>
            </a:endParaRPr>
          </a:p>
          <a:p>
            <a:pPr marL="228600" indent="-228240" algn="just">
              <a:lnSpc>
                <a:spcPct val="90000"/>
              </a:lnSpc>
              <a:spcBef>
                <a:spcPts val="1001"/>
              </a:spcBef>
              <a:buClr>
                <a:srgbClr val="000000"/>
              </a:buClr>
              <a:buFont typeface="Arial"/>
              <a:buChar char="•"/>
            </a:pPr>
            <a:r>
              <a:rPr lang="en-US" sz="1800" b="0" strike="noStrike" spc="-1" dirty="0">
                <a:solidFill>
                  <a:srgbClr val="000000"/>
                </a:solidFill>
                <a:latin typeface="Times New Roman"/>
              </a:rPr>
              <a:t>To address the lack of </a:t>
            </a:r>
            <a:r>
              <a:rPr lang="en-US" sz="1800" b="0" strike="noStrike" spc="-1" dirty="0">
                <a:solidFill>
                  <a:srgbClr val="2E75B6"/>
                </a:solidFill>
                <a:latin typeface="Times New Roman"/>
              </a:rPr>
              <a:t>annotated code-mixed Tulu data for SA</a:t>
            </a:r>
            <a:r>
              <a:rPr lang="en-US" sz="1800" b="0" strike="noStrike" spc="-1" dirty="0">
                <a:solidFill>
                  <a:srgbClr val="000000"/>
                </a:solidFill>
                <a:latin typeface="Times New Roman"/>
              </a:rPr>
              <a:t>, </a:t>
            </a:r>
            <a:r>
              <a:rPr lang="en-US" sz="1800" b="0" strike="noStrike" spc="-1" dirty="0">
                <a:solidFill>
                  <a:srgbClr val="843C0B"/>
                </a:solidFill>
                <a:latin typeface="Times New Roman"/>
              </a:rPr>
              <a:t>a gold standard </a:t>
            </a:r>
            <a:r>
              <a:rPr lang="en-US" sz="1800" b="0" strike="noStrike" spc="-1" dirty="0" err="1">
                <a:solidFill>
                  <a:srgbClr val="843C0B"/>
                </a:solidFill>
                <a:latin typeface="Times New Roman"/>
              </a:rPr>
              <a:t>trlingual</a:t>
            </a:r>
            <a:r>
              <a:rPr lang="en-US" sz="1800" b="0" strike="noStrike" spc="-1" dirty="0">
                <a:solidFill>
                  <a:srgbClr val="843C0B"/>
                </a:solidFill>
                <a:latin typeface="Times New Roman"/>
              </a:rPr>
              <a:t> code-mixed Tulu annotated corpus of 7,171 YouTube comments is created</a:t>
            </a:r>
            <a:r>
              <a:rPr lang="en-US" sz="1800" b="0" strike="noStrike" spc="-1" dirty="0">
                <a:solidFill>
                  <a:srgbClr val="000000"/>
                </a:solidFill>
                <a:latin typeface="Times New Roman"/>
              </a:rPr>
              <a:t>. </a:t>
            </a:r>
            <a:endParaRPr lang="en-US" sz="1800" b="0" strike="noStrike" spc="-1" dirty="0">
              <a:solidFill>
                <a:srgbClr val="000000"/>
              </a:solidFill>
              <a:latin typeface="Calibri"/>
            </a:endParaRPr>
          </a:p>
          <a:p>
            <a:pPr marL="228600" indent="-228240" algn="just">
              <a:lnSpc>
                <a:spcPct val="90000"/>
              </a:lnSpc>
              <a:spcBef>
                <a:spcPts val="1001"/>
              </a:spcBef>
              <a:buClr>
                <a:srgbClr val="000000"/>
              </a:buClr>
              <a:buFont typeface="Arial"/>
              <a:buChar char="•"/>
            </a:pPr>
            <a:r>
              <a:rPr lang="en-US" sz="1800" b="0" strike="noStrike" spc="-1" dirty="0">
                <a:solidFill>
                  <a:srgbClr val="000000"/>
                </a:solidFill>
                <a:latin typeface="Times New Roman"/>
              </a:rPr>
              <a:t>Sample comments from the proposed code-mixed Tulu dataset along with the type of code-mixing are shown in </a:t>
            </a:r>
            <a:r>
              <a:rPr lang="en-US" sz="1800" b="0" strike="noStrike" spc="-1" dirty="0">
                <a:solidFill>
                  <a:srgbClr val="2E75B6"/>
                </a:solidFill>
                <a:latin typeface="Times New Roman"/>
              </a:rPr>
              <a:t>Table 1</a:t>
            </a:r>
            <a:r>
              <a:rPr lang="en-US" sz="1800" b="0" strike="noStrike" spc="-1" dirty="0">
                <a:solidFill>
                  <a:srgbClr val="000000"/>
                </a:solidFill>
                <a:latin typeface="Times New Roman"/>
              </a:rPr>
              <a:t>.</a:t>
            </a:r>
            <a:endParaRPr lang="en-US" sz="1800" b="0" strike="noStrike" spc="-1" dirty="0">
              <a:solidFill>
                <a:srgbClr val="000000"/>
              </a:solidFill>
              <a:latin typeface="Calibri"/>
            </a:endParaRPr>
          </a:p>
          <a:p>
            <a:pPr>
              <a:lnSpc>
                <a:spcPct val="90000"/>
              </a:lnSpc>
              <a:spcBef>
                <a:spcPts val="1001"/>
              </a:spcBef>
            </a:pPr>
            <a:endParaRPr lang="en-US" sz="1800" b="0" strike="noStrike" spc="-1" dirty="0">
              <a:solidFill>
                <a:srgbClr val="000000"/>
              </a:solidFill>
              <a:latin typeface="Calibri"/>
            </a:endParaRPr>
          </a:p>
          <a:p>
            <a:pPr>
              <a:lnSpc>
                <a:spcPct val="90000"/>
              </a:lnSpc>
              <a:spcBef>
                <a:spcPts val="1001"/>
              </a:spcBef>
            </a:pPr>
            <a:endParaRPr lang="en-US" sz="1800" b="0" strike="noStrike" spc="-1" dirty="0">
              <a:solidFill>
                <a:srgbClr val="000000"/>
              </a:solidFill>
              <a:latin typeface="Calibri"/>
            </a:endParaRPr>
          </a:p>
        </p:txBody>
      </p:sp>
      <p:pic>
        <p:nvPicPr>
          <p:cNvPr id="90" name="Picture 89"/>
          <p:cNvPicPr/>
          <p:nvPr/>
        </p:nvPicPr>
        <p:blipFill>
          <a:blip r:embed="rId2"/>
          <a:stretch/>
        </p:blipFill>
        <p:spPr>
          <a:xfrm>
            <a:off x="6596066" y="357166"/>
            <a:ext cx="4143404" cy="2500330"/>
          </a:xfrm>
          <a:prstGeom prst="rect">
            <a:avLst/>
          </a:prstGeom>
          <a:ln>
            <a:noFill/>
          </a:ln>
        </p:spPr>
      </p:pic>
      <p:pic>
        <p:nvPicPr>
          <p:cNvPr id="5" name="Picture 4" descr="download (1).jfif"/>
          <p:cNvPicPr>
            <a:picLocks noChangeAspect="1"/>
          </p:cNvPicPr>
          <p:nvPr/>
        </p:nvPicPr>
        <p:blipFill>
          <a:blip r:embed="rId3"/>
          <a:stretch>
            <a:fillRect/>
          </a:stretch>
        </p:blipFill>
        <p:spPr>
          <a:xfrm>
            <a:off x="6667504" y="3000372"/>
            <a:ext cx="4071966" cy="3214690"/>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932760" y="-29160"/>
            <a:ext cx="10515240" cy="1325160"/>
          </a:xfrm>
          <a:prstGeom prst="rect">
            <a:avLst/>
          </a:prstGeom>
          <a:noFill/>
          <a:ln>
            <a:noFill/>
          </a:ln>
        </p:spPr>
        <p:txBody>
          <a:bodyPr lIns="0" tIns="0" rIns="0" bIns="0" anchor="ctr"/>
          <a:lstStyle/>
          <a:p>
            <a:r>
              <a:rPr lang="en-US" sz="1800" b="0" strike="noStrike" spc="-1">
                <a:solidFill>
                  <a:srgbClr val="000000"/>
                </a:solidFill>
                <a:latin typeface="Calibri"/>
              </a:rPr>
              <a:t>Continued...</a:t>
            </a:r>
          </a:p>
        </p:txBody>
      </p:sp>
      <p:pic>
        <p:nvPicPr>
          <p:cNvPr id="92" name="Content Placeholder 4"/>
          <p:cNvPicPr/>
          <p:nvPr/>
        </p:nvPicPr>
        <p:blipFill>
          <a:blip r:embed="rId2"/>
          <a:stretch/>
        </p:blipFill>
        <p:spPr>
          <a:xfrm>
            <a:off x="643680" y="770760"/>
            <a:ext cx="10904760" cy="5315760"/>
          </a:xfrm>
          <a:prstGeom prst="rect">
            <a:avLst/>
          </a:prstGeom>
          <a:ln>
            <a:noFill/>
          </a:ln>
        </p:spPr>
      </p:pic>
      <p:sp>
        <p:nvSpPr>
          <p:cNvPr id="93" name="CustomShape 2"/>
          <p:cNvSpPr/>
          <p:nvPr/>
        </p:nvSpPr>
        <p:spPr>
          <a:xfrm>
            <a:off x="2814120" y="6086520"/>
            <a:ext cx="661788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IN" sz="1400" b="0" strike="noStrike" spc="-1">
                <a:solidFill>
                  <a:srgbClr val="000000"/>
                </a:solidFill>
                <a:latin typeface="Calibri"/>
              </a:rPr>
              <a:t>Table 1: Sample code-mixed comments in the corpus</a:t>
            </a:r>
            <a:endParaRPr lang="en-IN" sz="1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738150" y="-428652"/>
            <a:ext cx="10515240" cy="1325160"/>
          </a:xfrm>
          <a:prstGeom prst="rect">
            <a:avLst/>
          </a:prstGeom>
          <a:noFill/>
          <a:ln>
            <a:noFill/>
          </a:ln>
        </p:spPr>
        <p:txBody>
          <a:bodyPr lIns="0" tIns="0" rIns="0" bIns="0" anchor="ctr"/>
          <a:lstStyle/>
          <a:p>
            <a:r>
              <a:rPr lang="en-US" sz="2800" b="0" strike="noStrike" spc="-1" dirty="0">
                <a:solidFill>
                  <a:srgbClr val="000000"/>
                </a:solidFill>
                <a:latin typeface="Calibri"/>
              </a:rPr>
              <a:t>Corpus Construction and Annotation</a:t>
            </a:r>
          </a:p>
        </p:txBody>
      </p:sp>
      <p:pic>
        <p:nvPicPr>
          <p:cNvPr id="95" name="Picture 94"/>
          <p:cNvPicPr/>
          <p:nvPr/>
        </p:nvPicPr>
        <p:blipFill>
          <a:blip r:embed="rId3"/>
          <a:stretch/>
        </p:blipFill>
        <p:spPr>
          <a:xfrm>
            <a:off x="1347120" y="864000"/>
            <a:ext cx="9524880" cy="1732680"/>
          </a:xfrm>
          <a:prstGeom prst="rect">
            <a:avLst/>
          </a:prstGeom>
          <a:ln>
            <a:noFill/>
          </a:ln>
        </p:spPr>
      </p:pic>
      <p:sp>
        <p:nvSpPr>
          <p:cNvPr id="96" name="TextShape 2"/>
          <p:cNvSpPr txBox="1"/>
          <p:nvPr/>
        </p:nvSpPr>
        <p:spPr>
          <a:xfrm>
            <a:off x="1296000" y="2720160"/>
            <a:ext cx="9105840" cy="447840"/>
          </a:xfrm>
          <a:prstGeom prst="rect">
            <a:avLst/>
          </a:prstGeom>
          <a:noFill/>
          <a:ln>
            <a:noFill/>
          </a:ln>
        </p:spPr>
        <p:txBody>
          <a:bodyPr anchor="ctr">
            <a:normAutofit/>
          </a:bodyPr>
          <a:lstStyle/>
          <a:p>
            <a:pPr algn="ctr">
              <a:lnSpc>
                <a:spcPct val="90000"/>
              </a:lnSpc>
            </a:pPr>
            <a:r>
              <a:rPr lang="en-US" sz="1400" b="0" strike="noStrike" spc="-1" dirty="0">
                <a:solidFill>
                  <a:srgbClr val="000000"/>
                </a:solidFill>
                <a:latin typeface="Calibri Light"/>
              </a:rPr>
              <a:t>Figure 1: Construction of annotated Tulu code-mixed dataset</a:t>
            </a:r>
            <a:endParaRPr lang="en-US" sz="1400" b="0" strike="noStrike" spc="-1" dirty="0">
              <a:solidFill>
                <a:srgbClr val="000000"/>
              </a:solidFill>
              <a:latin typeface="Calibri"/>
            </a:endParaRPr>
          </a:p>
        </p:txBody>
      </p:sp>
      <p:sp>
        <p:nvSpPr>
          <p:cNvPr id="7" name="TextBox 6"/>
          <p:cNvSpPr txBox="1"/>
          <p:nvPr/>
        </p:nvSpPr>
        <p:spPr>
          <a:xfrm>
            <a:off x="881026" y="4000504"/>
            <a:ext cx="10358510" cy="1477328"/>
          </a:xfrm>
          <a:prstGeom prst="rect">
            <a:avLst/>
          </a:prstGeom>
          <a:noFill/>
        </p:spPr>
        <p:txBody>
          <a:bodyPr wrap="square" rtlCol="0">
            <a:spAutoFit/>
          </a:bodyPr>
          <a:lstStyle/>
          <a:p>
            <a:pPr>
              <a:buFont typeface="Arial" pitchFamily="34" charset="0"/>
              <a:buChar char="•"/>
            </a:pPr>
            <a:r>
              <a:rPr lang="en-US" b="1" dirty="0" smtClean="0"/>
              <a:t>Data </a:t>
            </a:r>
            <a:r>
              <a:rPr lang="en-US" b="1" dirty="0" smtClean="0"/>
              <a:t>collection </a:t>
            </a:r>
            <a:endParaRPr lang="en-US" b="1" dirty="0" smtClean="0"/>
          </a:p>
          <a:p>
            <a:endParaRPr lang="en-US" b="1" dirty="0" smtClean="0"/>
          </a:p>
          <a:p>
            <a:pPr>
              <a:buFont typeface="Arial" pitchFamily="34" charset="0"/>
              <a:buChar char="•"/>
            </a:pPr>
            <a:r>
              <a:rPr lang="en-US" b="1" dirty="0" smtClean="0"/>
              <a:t>Preprocessing</a:t>
            </a:r>
          </a:p>
          <a:p>
            <a:endParaRPr lang="en-US" b="1" dirty="0" smtClean="0"/>
          </a:p>
          <a:p>
            <a:pPr>
              <a:buFont typeface="Arial" pitchFamily="34" charset="0"/>
              <a:buChar char="•"/>
            </a:pPr>
            <a:r>
              <a:rPr lang="en-US" b="1" dirty="0" smtClean="0"/>
              <a:t>Annotation</a:t>
            </a:r>
            <a:endParaRPr lang="en-US" b="1"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Continued…..</a:t>
            </a:r>
            <a:endParaRPr lang="en-US" sz="3200" dirty="0"/>
          </a:p>
        </p:txBody>
      </p:sp>
      <p:pic>
        <p:nvPicPr>
          <p:cNvPr id="4" name="chart"/>
          <p:cNvPicPr>
            <a:picLocks noChangeAspect="1"/>
          </p:cNvPicPr>
          <p:nvPr/>
        </p:nvPicPr>
        <p:blipFill>
          <a:blip r:embed="rId2"/>
          <a:stretch>
            <a:fillRect/>
          </a:stretch>
        </p:blipFill>
        <p:spPr>
          <a:xfrm>
            <a:off x="1666844" y="3286124"/>
            <a:ext cx="8001056" cy="2800360"/>
          </a:xfrm>
          <a:prstGeom prst="rect">
            <a:avLst/>
          </a:prstGeom>
        </p:spPr>
      </p:pic>
      <p:sp>
        <p:nvSpPr>
          <p:cNvPr id="5" name="CustomShape 3"/>
          <p:cNvSpPr>
            <a:spLocks noGrp="1"/>
          </p:cNvSpPr>
          <p:nvPr>
            <p:ph type="subTitle"/>
          </p:nvPr>
        </p:nvSpPr>
        <p:spPr>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en-US" sz="1400" dirty="0">
              <a:latin typeface="Times New Roman" panose="02020603050405020304" pitchFamily="18" charset="0"/>
              <a:cs typeface="Times New Roman" panose="02020603050405020304" pitchFamily="18" charset="0"/>
            </a:endParaRPr>
          </a:p>
          <a:p>
            <a:pPr algn="ctr">
              <a:lnSpc>
                <a:spcPct val="100000"/>
              </a:lnSpc>
            </a:pPr>
            <a:endParaRPr lang="en-US" sz="28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smtClean="0">
              <a:latin typeface="Times New Roman" panose="02020603050405020304" pitchFamily="18" charset="0"/>
              <a:cs typeface="Times New Roman" panose="02020603050405020304" pitchFamily="18" charset="0"/>
            </a:endParaRPr>
          </a:p>
          <a:p>
            <a:pPr algn="l">
              <a:lnSpc>
                <a:spcPct val="100000"/>
              </a:lnSpc>
              <a:buFont typeface="Arial"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00000"/>
              </a:lnSpc>
              <a:buFont typeface="Arial" pitchFamily="34" charset="0"/>
              <a:buChar char="•"/>
            </a:pPr>
            <a:r>
              <a:rPr lang="en-US" sz="2000" dirty="0" smtClean="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annotation process involved </a:t>
            </a:r>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15 native Tulu speakers </a:t>
            </a:r>
            <a:r>
              <a:rPr lang="en-US" sz="2000" dirty="0" smtClean="0">
                <a:latin typeface="Times New Roman" panose="02020603050405020304" pitchFamily="18" charset="0"/>
                <a:cs typeface="Times New Roman" panose="02020603050405020304" pitchFamily="18" charset="0"/>
              </a:rPr>
              <a:t>with diversity in </a:t>
            </a:r>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gender, medium of education in their schooling, and educational level</a:t>
            </a:r>
          </a:p>
          <a:p>
            <a:pPr algn="just">
              <a:lnSpc>
                <a:spcPct val="100000"/>
              </a:lnSpc>
            </a:pPr>
            <a:endParaRPr lang="en-US" sz="2000" dirty="0" smtClean="0">
              <a:solidFill>
                <a:schemeClr val="accent5">
                  <a:lumMod val="75000"/>
                </a:schemeClr>
              </a:solidFill>
              <a:latin typeface="Times New Roman" panose="02020603050405020304" pitchFamily="18" charset="0"/>
              <a:cs typeface="Times New Roman" panose="02020603050405020304" pitchFamily="18" charset="0"/>
            </a:endParaRPr>
          </a:p>
          <a:p>
            <a:pPr algn="just">
              <a:lnSpc>
                <a:spcPct val="100000"/>
              </a:lnSpc>
              <a:buFont typeface="Arial" pitchFamily="34" charset="0"/>
              <a:buChar char="•"/>
            </a:pPr>
            <a:r>
              <a:rPr lang="en-US" sz="2000" dirty="0" err="1" smtClean="0">
                <a:solidFill>
                  <a:schemeClr val="accent5">
                    <a:lumMod val="75000"/>
                  </a:schemeClr>
                </a:solidFill>
                <a:latin typeface="Times New Roman" panose="02020603050405020304" pitchFamily="18" charset="0"/>
                <a:cs typeface="Times New Roman" panose="02020603050405020304" pitchFamily="18" charset="0"/>
              </a:rPr>
              <a:t>Krippendorff’s</a:t>
            </a:r>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 inter-annotator agreement </a:t>
            </a:r>
            <a:r>
              <a:rPr lang="en-US" sz="2000" dirty="0" smtClean="0">
                <a:latin typeface="Times New Roman" panose="02020603050405020304" pitchFamily="18" charset="0"/>
                <a:cs typeface="Times New Roman" panose="02020603050405020304" pitchFamily="18" charset="0"/>
              </a:rPr>
              <a:t>is used to measure the degree of agreement between annotators and the annotation for code-mixed Tulu corpus produced a nominal metric agreement of </a:t>
            </a:r>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0.6832</a:t>
            </a:r>
            <a:endParaRPr lang="en-US" sz="2000" dirty="0" smtClean="0">
              <a:latin typeface="Times New Roman" panose="02020603050405020304" pitchFamily="18" charset="0"/>
              <a:cs typeface="Times New Roman" panose="02020603050405020304" pitchFamily="18" charset="0"/>
            </a:endParaRPr>
          </a:p>
          <a:p>
            <a:pPr algn="l">
              <a:lnSpc>
                <a:spcPct val="100000"/>
              </a:lnSpc>
            </a:pPr>
            <a:endParaRPr lang="en-US" dirty="0">
              <a:latin typeface="Times New Roman" panose="02020603050405020304" pitchFamily="18" charset="0"/>
              <a:cs typeface="Times New Roman" panose="02020603050405020304" pitchFamily="18" charset="0"/>
            </a:endParaRPr>
          </a:p>
          <a:p>
            <a:pPr algn="l">
              <a:lnSpc>
                <a:spcPct val="100000"/>
              </a:lnSpc>
            </a:pPr>
            <a:endParaRPr lang="en-US" dirty="0" smtClean="0">
              <a:latin typeface="Times New Roman" panose="02020603050405020304" pitchFamily="18" charset="0"/>
              <a:cs typeface="Times New Roman" panose="02020603050405020304" pitchFamily="18" charset="0"/>
            </a:endParaRPr>
          </a:p>
          <a:p>
            <a:pPr algn="l">
              <a:lnSpc>
                <a:spcPct val="100000"/>
              </a:lnSpc>
            </a:pPr>
            <a:endParaRPr lang="en-US" dirty="0">
              <a:latin typeface="Times New Roman" panose="02020603050405020304" pitchFamily="18" charset="0"/>
              <a:cs typeface="Times New Roman" panose="02020603050405020304" pitchFamily="18" charset="0"/>
            </a:endParaRPr>
          </a:p>
          <a:p>
            <a:pPr algn="l">
              <a:lnSpc>
                <a:spcPct val="100000"/>
              </a:lnSpc>
            </a:pPr>
            <a:endParaRPr lang="en-US"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US" sz="1400" spc="-1"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US" sz="1400" spc="-1"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US" sz="1400" spc="-1"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US" sz="1400" spc="-1"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US" sz="1400" spc="-1"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US" sz="1400" spc="-1" dirty="0" smtClean="0">
              <a:latin typeface="Times New Roman" panose="02020603050405020304" pitchFamily="18" charset="0"/>
              <a:cs typeface="Times New Roman" panose="02020603050405020304" pitchFamily="18" charset="0"/>
            </a:endParaRPr>
          </a:p>
          <a:p>
            <a:pPr algn="ctr">
              <a:lnSpc>
                <a:spcPct val="100000"/>
              </a:lnSpc>
            </a:pPr>
            <a:endParaRPr lang="en-US" sz="1400" b="0" strike="noStrike" spc="-1" dirty="0">
              <a:latin typeface="Times New Roman" panose="02020603050405020304" pitchFamily="18" charset="0"/>
              <a:cs typeface="Times New Roman" panose="02020603050405020304" pitchFamily="18" charset="0"/>
            </a:endParaRPr>
          </a:p>
          <a:p>
            <a:pPr algn="ctr">
              <a:lnSpc>
                <a:spcPct val="100000"/>
              </a:lnSpc>
            </a:pPr>
            <a:endParaRPr lang="en-IN" sz="1400" b="0" strike="noStrike" spc="-1" dirty="0">
              <a:latin typeface="Arial"/>
            </a:endParaRPr>
          </a:p>
        </p:txBody>
      </p:sp>
      <p:sp>
        <p:nvSpPr>
          <p:cNvPr id="6" name="CustomShape 3"/>
          <p:cNvSpPr/>
          <p:nvPr/>
        </p:nvSpPr>
        <p:spPr>
          <a:xfrm>
            <a:off x="1881158" y="6143644"/>
            <a:ext cx="814752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IN" sz="1400" b="0" strike="noStrike" spc="-1" dirty="0">
                <a:solidFill>
                  <a:srgbClr val="000000"/>
                </a:solidFill>
                <a:latin typeface="Calibri"/>
              </a:rPr>
              <a:t>Figure 2: Details of annotators</a:t>
            </a:r>
            <a:endParaRPr lang="en-IN" sz="1400" b="0" strike="noStrike" spc="-1" dirty="0">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Times New Roman"/>
              </a:rPr>
              <a:t>Dataset</a:t>
            </a:r>
            <a:endParaRPr lang="en-US" sz="4400" b="0" strike="noStrike" spc="-1">
              <a:solidFill>
                <a:srgbClr val="000000"/>
              </a:solidFill>
              <a:latin typeface="Calibri"/>
            </a:endParaRPr>
          </a:p>
        </p:txBody>
      </p:sp>
      <p:sp>
        <p:nvSpPr>
          <p:cNvPr id="100" name="TextShape 2"/>
          <p:cNvSpPr txBox="1"/>
          <p:nvPr/>
        </p:nvSpPr>
        <p:spPr>
          <a:xfrm>
            <a:off x="432000" y="162504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Times New Roman"/>
              </a:rPr>
              <a:t> </a:t>
            </a:r>
            <a:endParaRPr lang="en-US" sz="2800" b="0" strike="noStrike" spc="-1">
              <a:solidFill>
                <a:srgbClr val="000000"/>
              </a:solidFill>
              <a:latin typeface="Calibri"/>
            </a:endParaRPr>
          </a:p>
          <a:p>
            <a:pPr>
              <a:lnSpc>
                <a:spcPct val="90000"/>
              </a:lnSpc>
              <a:spcBef>
                <a:spcPts val="1001"/>
              </a:spcBef>
            </a:pPr>
            <a:endParaRPr lang="en-US" sz="2800" b="0" strike="noStrike" spc="-1">
              <a:solidFill>
                <a:srgbClr val="000000"/>
              </a:solidFill>
              <a:latin typeface="Calibri"/>
            </a:endParaRPr>
          </a:p>
        </p:txBody>
      </p:sp>
      <p:pic>
        <p:nvPicPr>
          <p:cNvPr id="101" name="Picture 4"/>
          <p:cNvPicPr/>
          <p:nvPr/>
        </p:nvPicPr>
        <p:blipFill>
          <a:blip r:embed="rId2"/>
          <a:stretch/>
        </p:blipFill>
        <p:spPr>
          <a:xfrm>
            <a:off x="874440" y="2180520"/>
            <a:ext cx="3733560" cy="2427480"/>
          </a:xfrm>
          <a:prstGeom prst="rect">
            <a:avLst/>
          </a:prstGeom>
          <a:ln>
            <a:noFill/>
          </a:ln>
        </p:spPr>
      </p:pic>
      <p:sp>
        <p:nvSpPr>
          <p:cNvPr id="102" name="CustomShape 3"/>
          <p:cNvSpPr/>
          <p:nvPr/>
        </p:nvSpPr>
        <p:spPr>
          <a:xfrm>
            <a:off x="809588" y="4643446"/>
            <a:ext cx="55440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z="1800" b="0" strike="noStrike" spc="-1" dirty="0">
                <a:solidFill>
                  <a:srgbClr val="000000"/>
                </a:solidFill>
                <a:latin typeface="Calibri"/>
              </a:rPr>
              <a:t>Table 2: Statistics of code-mixed Tulu corpus </a:t>
            </a:r>
            <a:endParaRPr lang="en-IN" sz="1800" b="0" strike="noStrike" spc="-1" dirty="0">
              <a:latin typeface="Arial"/>
            </a:endParaRPr>
          </a:p>
        </p:txBody>
      </p:sp>
      <p:graphicFrame>
        <p:nvGraphicFramePr>
          <p:cNvPr id="103" name="Chart 8"/>
          <p:cNvGraphicFramePr/>
          <p:nvPr/>
        </p:nvGraphicFramePr>
        <p:xfrm>
          <a:off x="6424920" y="1872000"/>
          <a:ext cx="4522320" cy="3321360"/>
        </p:xfrm>
        <a:graphic>
          <a:graphicData uri="http://schemas.openxmlformats.org/drawingml/2006/chart">
            <c:chart xmlns:c="http://schemas.openxmlformats.org/drawingml/2006/chart" xmlns:r="http://schemas.openxmlformats.org/officeDocument/2006/relationships" r:id="rId3"/>
          </a:graphicData>
        </a:graphic>
      </p:graphicFrame>
      <p:sp>
        <p:nvSpPr>
          <p:cNvPr id="104" name="CustomShape 4"/>
          <p:cNvSpPr/>
          <p:nvPr/>
        </p:nvSpPr>
        <p:spPr>
          <a:xfrm>
            <a:off x="6096000" y="5429264"/>
            <a:ext cx="69120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z="1800" b="0" strike="noStrike" spc="-1" dirty="0">
                <a:solidFill>
                  <a:srgbClr val="000000"/>
                </a:solidFill>
                <a:latin typeface="Calibri"/>
              </a:rPr>
              <a:t>Figure 3: Class-wise distribution of Tulu annotated corpus</a:t>
            </a:r>
            <a:endParaRPr lang="en-IN"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838080" y="3420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Times New Roman"/>
              </a:rPr>
              <a:t>Experiments and Results</a:t>
            </a:r>
            <a:endParaRPr lang="en-US" sz="4400" b="0" strike="noStrike" spc="-1">
              <a:solidFill>
                <a:srgbClr val="000000"/>
              </a:solidFill>
              <a:latin typeface="Calibri"/>
            </a:endParaRPr>
          </a:p>
        </p:txBody>
      </p:sp>
      <p:graphicFrame>
        <p:nvGraphicFramePr>
          <p:cNvPr id="106" name="Chart 5"/>
          <p:cNvGraphicFramePr/>
          <p:nvPr/>
        </p:nvGraphicFramePr>
        <p:xfrm>
          <a:off x="936000" y="1224000"/>
          <a:ext cx="4187880" cy="2664000"/>
        </p:xfrm>
        <a:graphic>
          <a:graphicData uri="http://schemas.openxmlformats.org/drawingml/2006/chart">
            <c:chart xmlns:c="http://schemas.openxmlformats.org/drawingml/2006/chart" xmlns:r="http://schemas.openxmlformats.org/officeDocument/2006/relationships" r:id="rId2"/>
          </a:graphicData>
        </a:graphic>
      </p:graphicFrame>
      <p:sp>
        <p:nvSpPr>
          <p:cNvPr id="107" name="CustomShape 2"/>
          <p:cNvSpPr/>
          <p:nvPr/>
        </p:nvSpPr>
        <p:spPr>
          <a:xfrm>
            <a:off x="360000" y="3953160"/>
            <a:ext cx="551052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IN" sz="1400" b="0" strike="noStrike" spc="-1">
                <a:solidFill>
                  <a:srgbClr val="000000"/>
                </a:solidFill>
                <a:latin typeface="Calibri"/>
              </a:rPr>
              <a:t>Figure 4: Details of Train and Test set </a:t>
            </a:r>
            <a:endParaRPr lang="en-IN" sz="1400" b="0" strike="noStrike" spc="-1">
              <a:latin typeface="Arial"/>
            </a:endParaRPr>
          </a:p>
        </p:txBody>
      </p:sp>
      <p:pic>
        <p:nvPicPr>
          <p:cNvPr id="108" name="Content Placeholder 4"/>
          <p:cNvPicPr/>
          <p:nvPr/>
        </p:nvPicPr>
        <p:blipFill>
          <a:blip r:embed="rId3"/>
          <a:stretch/>
        </p:blipFill>
        <p:spPr>
          <a:xfrm>
            <a:off x="6552000" y="34200"/>
            <a:ext cx="5440680" cy="6589800"/>
          </a:xfrm>
          <a:prstGeom prst="rect">
            <a:avLst/>
          </a:prstGeom>
          <a:ln>
            <a:noFill/>
          </a:ln>
        </p:spPr>
      </p:pic>
      <p:sp>
        <p:nvSpPr>
          <p:cNvPr id="109" name="CustomShape 3"/>
          <p:cNvSpPr/>
          <p:nvPr/>
        </p:nvSpPr>
        <p:spPr>
          <a:xfrm>
            <a:off x="6655320" y="6488640"/>
            <a:ext cx="731268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z="1400" b="0" strike="noStrike" spc="-1">
                <a:solidFill>
                  <a:srgbClr val="000000"/>
                </a:solidFill>
                <a:latin typeface="Calibri"/>
              </a:rPr>
              <a:t>Table 3: Performance measure of the benchmark systems</a:t>
            </a:r>
            <a:endParaRPr lang="en-IN" sz="1400" b="0" strike="noStrike" spc="-1">
              <a:latin typeface="Arial"/>
            </a:endParaRPr>
          </a:p>
        </p:txBody>
      </p:sp>
      <p:sp>
        <p:nvSpPr>
          <p:cNvPr id="110" name="TextShape 4"/>
          <p:cNvSpPr txBox="1"/>
          <p:nvPr/>
        </p:nvSpPr>
        <p:spPr>
          <a:xfrm>
            <a:off x="838440" y="1359720"/>
            <a:ext cx="4600440" cy="4350960"/>
          </a:xfrm>
          <a:prstGeom prst="rect">
            <a:avLst/>
          </a:prstGeom>
          <a:noFill/>
          <a:ln>
            <a:noFill/>
          </a:ln>
        </p:spPr>
        <p:txBody>
          <a:bodyPr>
            <a:normAutofit/>
          </a:bodyPr>
          <a:lstStyle/>
          <a:p>
            <a:pPr marL="228600" indent="-228240" algn="just">
              <a:lnSpc>
                <a:spcPct val="90000"/>
              </a:lnSpc>
              <a:spcBef>
                <a:spcPts val="1001"/>
              </a:spcBef>
              <a:buClr>
                <a:srgbClr val="2E75B6"/>
              </a:buClr>
              <a:buFont typeface="Arial"/>
              <a:buChar char="•"/>
            </a:pPr>
            <a:endParaRPr lang="en-US" sz="28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endParaRPr lang="en-US" sz="2800" b="0" strike="noStrike" spc="-1">
              <a:solidFill>
                <a:srgbClr val="000000"/>
              </a:solidFill>
              <a:latin typeface="Calibri"/>
            </a:endParaRPr>
          </a:p>
        </p:txBody>
      </p:sp>
      <p:sp>
        <p:nvSpPr>
          <p:cNvPr id="111" name="TextShape 5"/>
          <p:cNvSpPr txBox="1"/>
          <p:nvPr/>
        </p:nvSpPr>
        <p:spPr>
          <a:xfrm>
            <a:off x="838440" y="1359720"/>
            <a:ext cx="4600440" cy="4350960"/>
          </a:xfrm>
          <a:prstGeom prst="rect">
            <a:avLst/>
          </a:prstGeom>
          <a:noFill/>
          <a:ln>
            <a:noFill/>
          </a:ln>
        </p:spPr>
        <p:txBody>
          <a:bodyPr>
            <a:normAutofit/>
          </a:bodyPr>
          <a:lstStyle/>
          <a:p>
            <a:pPr marL="228600" indent="-228240" algn="just">
              <a:lnSpc>
                <a:spcPct val="90000"/>
              </a:lnSpc>
              <a:spcBef>
                <a:spcPts val="1001"/>
              </a:spcBef>
              <a:buClr>
                <a:srgbClr val="2E75B6"/>
              </a:buClr>
              <a:buFont typeface="Arial"/>
              <a:buChar char="•"/>
            </a:pPr>
            <a:endParaRPr lang="en-US" sz="28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endParaRPr lang="en-US" sz="2800" b="0" strike="noStrike" spc="-1">
              <a:solidFill>
                <a:srgbClr val="000000"/>
              </a:solidFill>
              <a:latin typeface="Calibri"/>
            </a:endParaRPr>
          </a:p>
        </p:txBody>
      </p:sp>
      <p:sp>
        <p:nvSpPr>
          <p:cNvPr id="112" name="TextShape 6"/>
          <p:cNvSpPr txBox="1"/>
          <p:nvPr/>
        </p:nvSpPr>
        <p:spPr>
          <a:xfrm>
            <a:off x="144000" y="4248000"/>
            <a:ext cx="6192000" cy="2368080"/>
          </a:xfrm>
          <a:prstGeom prst="rect">
            <a:avLst/>
          </a:prstGeom>
          <a:noFill/>
          <a:ln>
            <a:noFill/>
          </a:ln>
        </p:spPr>
        <p:txBody>
          <a:bodyPr lIns="90000" tIns="45000" rIns="90000" bIns="45000"/>
          <a:lstStyle/>
          <a:p>
            <a:pPr marL="216000" indent="-216000" algn="just">
              <a:buClr>
                <a:srgbClr val="000000"/>
              </a:buClr>
              <a:buSzPct val="45000"/>
              <a:buFont typeface="Wingdings" charset="2"/>
              <a:buChar char=""/>
            </a:pPr>
            <a:r>
              <a:rPr lang="en-IN" sz="1800" b="0" strike="noStrike" spc="-1">
                <a:solidFill>
                  <a:srgbClr val="2E75B6"/>
                </a:solidFill>
                <a:latin typeface="Times New Roman"/>
              </a:rPr>
              <a:t>Traditional ML </a:t>
            </a:r>
            <a:r>
              <a:rPr lang="en-IN" sz="1800" b="0" strike="noStrike" spc="-1">
                <a:solidFill>
                  <a:srgbClr val="000000"/>
                </a:solidFill>
                <a:latin typeface="Times New Roman"/>
              </a:rPr>
              <a:t>algorithms  are implemented using </a:t>
            </a:r>
            <a:r>
              <a:rPr lang="en-IN" sz="1800" b="0" strike="noStrike" spc="-1">
                <a:solidFill>
                  <a:srgbClr val="2E75B6"/>
                </a:solidFill>
                <a:latin typeface="Times New Roman"/>
              </a:rPr>
              <a:t>TFIDF of word bigrams and trigrams </a:t>
            </a:r>
            <a:r>
              <a:rPr lang="en-IN" sz="1800" b="0" strike="noStrike" spc="-1">
                <a:solidFill>
                  <a:srgbClr val="000000"/>
                </a:solidFill>
                <a:latin typeface="Times New Roman"/>
              </a:rPr>
              <a:t>as features to predict emotions in code-mixed Tulu data in order to provide baseline. </a:t>
            </a:r>
            <a:endParaRPr lang="en-IN" sz="1800" b="0" strike="noStrike" spc="-1">
              <a:latin typeface="Arial"/>
            </a:endParaRPr>
          </a:p>
          <a:p>
            <a:pPr marL="216000" indent="-216000" algn="just">
              <a:buClr>
                <a:srgbClr val="000000"/>
              </a:buClr>
              <a:buSzPct val="45000"/>
              <a:buFont typeface="Wingdings" charset="2"/>
              <a:buChar char=""/>
            </a:pPr>
            <a:r>
              <a:rPr lang="en-IN" sz="1800" b="0" strike="noStrike" spc="-1">
                <a:solidFill>
                  <a:srgbClr val="000000"/>
                </a:solidFill>
                <a:latin typeface="Times New Roman"/>
              </a:rPr>
              <a:t>Across all the sentiment classes, </a:t>
            </a:r>
            <a:r>
              <a:rPr lang="en-IN" sz="1800" b="0" strike="noStrike" spc="-1">
                <a:solidFill>
                  <a:srgbClr val="4472C4"/>
                </a:solidFill>
                <a:latin typeface="Times New Roman"/>
              </a:rPr>
              <a:t>MLP and SVM </a:t>
            </a:r>
            <a:r>
              <a:rPr lang="en-IN" sz="1800" b="0" strike="noStrike" spc="-1">
                <a:solidFill>
                  <a:srgbClr val="000000"/>
                </a:solidFill>
                <a:latin typeface="Times New Roman"/>
              </a:rPr>
              <a:t>performed comparatively better with the same weighted average F1-score of </a:t>
            </a:r>
            <a:r>
              <a:rPr lang="en-IN" sz="1800" b="0" strike="noStrike" spc="-1">
                <a:solidFill>
                  <a:srgbClr val="4472C4"/>
                </a:solidFill>
                <a:latin typeface="Times New Roman"/>
              </a:rPr>
              <a:t>0.60</a:t>
            </a:r>
            <a:r>
              <a:rPr lang="en-IN" sz="1800" b="0" strike="noStrike" spc="-1">
                <a:solidFill>
                  <a:srgbClr val="000000"/>
                </a:solidFill>
                <a:latin typeface="Times New Roman"/>
              </a:rPr>
              <a:t>. </a:t>
            </a:r>
            <a:endParaRPr lang="en-IN" sz="1800" b="0" strike="noStrike" spc="-1">
              <a:latin typeface="Arial"/>
            </a:endParaRPr>
          </a:p>
          <a:p>
            <a:pPr marL="216000" indent="-216000" algn="just">
              <a:buClr>
                <a:srgbClr val="000000"/>
              </a:buClr>
              <a:buSzPct val="45000"/>
              <a:buFont typeface="Wingdings" charset="2"/>
              <a:buChar char=""/>
            </a:pPr>
            <a:r>
              <a:rPr lang="en-IN" sz="1800" b="0" strike="noStrike" spc="-1">
                <a:solidFill>
                  <a:srgbClr val="000000"/>
                </a:solidFill>
                <a:latin typeface="Times New Roman"/>
              </a:rPr>
              <a:t>Further, the </a:t>
            </a:r>
            <a:r>
              <a:rPr lang="en-IN" sz="1800" b="0" strike="noStrike" spc="-1">
                <a:solidFill>
                  <a:srgbClr val="4472C4"/>
                </a:solidFill>
                <a:latin typeface="Times New Roman"/>
              </a:rPr>
              <a:t>5- fold cross validation </a:t>
            </a:r>
            <a:r>
              <a:rPr lang="en-IN" sz="1800" b="0" strike="noStrike" spc="-1">
                <a:solidFill>
                  <a:srgbClr val="000000"/>
                </a:solidFill>
                <a:latin typeface="Times New Roman"/>
              </a:rPr>
              <a:t>for SVM classifier resulted in a weighted average </a:t>
            </a:r>
            <a:r>
              <a:rPr lang="en-IN" sz="1800" b="0" strike="noStrike" spc="-1">
                <a:solidFill>
                  <a:srgbClr val="4472C4"/>
                </a:solidFill>
                <a:latin typeface="Times New Roman"/>
              </a:rPr>
              <a:t>F1-score of 0.62</a:t>
            </a:r>
            <a:r>
              <a:rPr lang="en-IN" sz="1800" b="0" strike="noStrike" spc="-1">
                <a:solidFill>
                  <a:srgbClr val="000000"/>
                </a:solidFill>
                <a:latin typeface="Times New Roman"/>
              </a:rPr>
              <a:t>.</a:t>
            </a:r>
            <a:endParaRPr lang="en-IN"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Times New Roman"/>
              </a:rPr>
              <a:t>Conclusion</a:t>
            </a:r>
            <a:endParaRPr lang="en-US" sz="4400" b="0" strike="noStrike" spc="-1">
              <a:solidFill>
                <a:srgbClr val="000000"/>
              </a:solidFill>
              <a:latin typeface="Calibri"/>
            </a:endParaRPr>
          </a:p>
        </p:txBody>
      </p:sp>
      <p:sp>
        <p:nvSpPr>
          <p:cNvPr id="114"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Times New Roman"/>
              </a:rPr>
              <a:t>In this paper, we have presented </a:t>
            </a:r>
            <a:r>
              <a:rPr lang="en-US" sz="2800" b="0" strike="noStrike" spc="-1">
                <a:solidFill>
                  <a:srgbClr val="4472C4"/>
                </a:solidFill>
                <a:latin typeface="Times New Roman"/>
              </a:rPr>
              <a:t>code-mixed Tulu dataset construction using YouTube comments for SA</a:t>
            </a:r>
            <a:r>
              <a:rPr lang="en-US" sz="2800" b="0" strike="noStrike" spc="-1">
                <a:solidFill>
                  <a:srgbClr val="000000"/>
                </a:solidFill>
                <a:latin typeface="Times New Roman"/>
              </a:rPr>
              <a:t>. </a:t>
            </a:r>
            <a:endParaRPr lang="en-US" sz="2800" b="0" strike="noStrike" spc="-1">
              <a:solidFill>
                <a:srgbClr val="000000"/>
              </a:solidFill>
              <a:latin typeface="Calibri"/>
            </a:endParaRPr>
          </a:p>
          <a:p>
            <a:pPr marL="228600" indent="-228240">
              <a:lnSpc>
                <a:spcPct val="90000"/>
              </a:lnSpc>
              <a:spcBef>
                <a:spcPts val="1001"/>
              </a:spcBef>
              <a:buClr>
                <a:srgbClr val="4472C4"/>
              </a:buClr>
              <a:buFont typeface="Arial"/>
              <a:buChar char="•"/>
            </a:pPr>
            <a:r>
              <a:rPr lang="en-US" sz="2800" b="0" strike="noStrike" spc="-1">
                <a:solidFill>
                  <a:srgbClr val="4472C4"/>
                </a:solidFill>
                <a:latin typeface="Times New Roman"/>
              </a:rPr>
              <a:t>Kripendorff’s inter-annotator agreement </a:t>
            </a:r>
            <a:r>
              <a:rPr lang="en-US" sz="2800" b="0" strike="noStrike" spc="-1">
                <a:solidFill>
                  <a:srgbClr val="000000"/>
                </a:solidFill>
                <a:latin typeface="Times New Roman"/>
              </a:rPr>
              <a:t>is used to analyze the agreement between the annotators. </a:t>
            </a:r>
            <a:endParaRPr lang="en-US" sz="2800" b="0" strike="noStrike" spc="-1">
              <a:solidFill>
                <a:srgbClr val="000000"/>
              </a:solidFill>
              <a:latin typeface="Calibri"/>
            </a:endParaRPr>
          </a:p>
          <a:p>
            <a:pPr marL="228600" indent="-228240">
              <a:lnSpc>
                <a:spcPct val="90000"/>
              </a:lnSpc>
              <a:spcBef>
                <a:spcPts val="1001"/>
              </a:spcBef>
              <a:buClr>
                <a:srgbClr val="4472C4"/>
              </a:buClr>
              <a:buFont typeface="Arial"/>
              <a:buChar char="•"/>
            </a:pPr>
            <a:r>
              <a:rPr lang="en-US" sz="2800" b="0" strike="noStrike" spc="-1">
                <a:solidFill>
                  <a:srgbClr val="4472C4"/>
                </a:solidFill>
                <a:latin typeface="Times New Roman"/>
              </a:rPr>
              <a:t>Traditional ML algorithms </a:t>
            </a:r>
            <a:r>
              <a:rPr lang="en-US" sz="2800" b="0" strike="noStrike" spc="-1">
                <a:solidFill>
                  <a:srgbClr val="000000"/>
                </a:solidFill>
                <a:latin typeface="Times New Roman"/>
              </a:rPr>
              <a:t>are evaluated using </a:t>
            </a:r>
            <a:r>
              <a:rPr lang="en-US" sz="2800" b="0" strike="noStrike" spc="-1">
                <a:solidFill>
                  <a:srgbClr val="4472C4"/>
                </a:solidFill>
                <a:latin typeface="Times New Roman"/>
              </a:rPr>
              <a:t>TF-IDF of bi-grams and tri-grams</a:t>
            </a:r>
            <a:r>
              <a:rPr lang="en-US" sz="2800" b="0" strike="noStrike" spc="-1">
                <a:solidFill>
                  <a:srgbClr val="000000"/>
                </a:solidFill>
                <a:latin typeface="Times New Roman"/>
              </a:rPr>
              <a:t> on this code-mixed Tulu annotated corpus to provide baseline results. </a:t>
            </a:r>
            <a:endParaRPr lang="en-US" sz="28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a:solidFill>
                  <a:srgbClr val="000000"/>
                </a:solidFill>
                <a:latin typeface="Times New Roman"/>
              </a:rPr>
              <a:t>As the proposed work intends researchers to develop models for SA using this dataset, the dataset </a:t>
            </a:r>
            <a:r>
              <a:rPr lang="en-US" sz="2800" b="0" strike="noStrike" spc="-1">
                <a:solidFill>
                  <a:srgbClr val="4472C4"/>
                </a:solidFill>
                <a:latin typeface="Times New Roman"/>
              </a:rPr>
              <a:t>will be made available to the research community</a:t>
            </a:r>
            <a:r>
              <a:rPr lang="en-US" sz="2800" b="0" strike="noStrike" spc="-1">
                <a:solidFill>
                  <a:srgbClr val="000000"/>
                </a:solidFill>
                <a:latin typeface="Times New Roman"/>
              </a:rPr>
              <a:t>.</a:t>
            </a:r>
            <a:endParaRPr lang="en-US" sz="28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0" strike="noStrike" spc="-1">
                <a:solidFill>
                  <a:srgbClr val="000000"/>
                </a:solidFill>
                <a:latin typeface="Times New Roman"/>
              </a:rPr>
              <a:t>References</a:t>
            </a:r>
            <a:endParaRPr lang="en-US" sz="4400" b="0" strike="noStrike" spc="-1">
              <a:solidFill>
                <a:srgbClr val="000000"/>
              </a:solidFill>
              <a:latin typeface="Calibri"/>
            </a:endParaRPr>
          </a:p>
        </p:txBody>
      </p:sp>
      <p:sp>
        <p:nvSpPr>
          <p:cNvPr id="116" name="TextShape 2"/>
          <p:cNvSpPr txBox="1"/>
          <p:nvPr/>
        </p:nvSpPr>
        <p:spPr>
          <a:xfrm>
            <a:off x="838080" y="1825560"/>
            <a:ext cx="10515240" cy="3586680"/>
          </a:xfrm>
          <a:prstGeom prst="rect">
            <a:avLst/>
          </a:prstGeom>
          <a:noFill/>
          <a:ln>
            <a:noFill/>
          </a:ln>
        </p:spPr>
        <p:txBody>
          <a:bodyPr/>
          <a:lstStyle/>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Chakravarthi, B. R., Jose, N., Suryawanshi, S., Sherly, E., and McCrae, J. P. (2020a). A Sentiment Analysis Dataset for Code-Mixed Malayalam-English. In Proceedings of the 1st Joint Workshop on Spoken Language Technologies for Under-resourced languages (SLTU) and Collaboration and Computing for Under-Resourced Languages (CCURL), pages 177–184.</a:t>
            </a:r>
            <a:endParaRPr lang="en-US" sz="16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Chakravarthi, B. R., Muralidaran, V., Priyadharshini, R., and McCrae, J. P. (2020b). Corpus Creation for Sentiment Analysis in Code-Mixed Tamil-English Text. In Proceedings of the 1st Joint Workshop on Spoken Language Technologies for Under-resourced languages (SLTU) and Collaboration and Computing for Under-Resourced Languages (CCURL), pages 202–210.</a:t>
            </a:r>
            <a:endParaRPr lang="en-US" sz="16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Krippendorff, K. (2011). Computing Krippendorff’s alpha-reliability.</a:t>
            </a:r>
            <a:endParaRPr lang="en-US" sz="16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Mohammad, S. (2016). A Practical Guide to Sentiment Annotation: Challenges and Solutions. In Proceedings of the 7th workshop on computational approaches to subjectivity, sentiment and social media analysis, pages 174–179.</a:t>
            </a:r>
            <a:endParaRPr lang="en-US" sz="16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Priyadharshini, R., Chakravarthi, B. R., Thavareesan, S., Chinnappa, D., Thenmozhi, D., and Ponnusamy, R. (2021). Overview of the DravidianCodeMix 2021 Shared Task on Sentiment Detection in Tamil, Malayalam, and Kannada. In Forum for Information Retrieval Evaluation, pages 4–6.</a:t>
            </a:r>
            <a:endParaRPr lang="en-US" sz="16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Suryawanshi, S., Chakravarthi, B. R., Verma, P., Arcan, M., McCrae, J. P., and Buitelaar, P. (2020). A Dataset for Troll Classification of TamilMemes. In Proceedings of the WILDRE5–5th workshop on indian language data: resources and evaluation, pages 7–13.</a:t>
            </a:r>
            <a:endParaRPr lang="en-US" sz="1600" b="0" strike="noStrike" spc="-1">
              <a:solidFill>
                <a:srgbClr val="000000"/>
              </a:solidFill>
              <a:latin typeface="Calibri"/>
            </a:endParaRPr>
          </a:p>
          <a:p>
            <a:pPr marL="228600" indent="-228240" algn="just">
              <a:lnSpc>
                <a:spcPct val="90000"/>
              </a:lnSpc>
              <a:spcBef>
                <a:spcPts val="1001"/>
              </a:spcBef>
              <a:buClr>
                <a:srgbClr val="000000"/>
              </a:buClr>
              <a:buFont typeface="Arial"/>
              <a:buChar char="•"/>
            </a:pPr>
            <a:r>
              <a:rPr lang="en-US" sz="1600" b="0" strike="noStrike" spc="-1">
                <a:solidFill>
                  <a:srgbClr val="000000"/>
                </a:solidFill>
                <a:latin typeface="Times New Roman"/>
              </a:rPr>
              <a:t>Shetty, M. (2004). Language Contact and the Maintenance of the Tulu Language in South India.</a:t>
            </a:r>
            <a:endParaRPr lang="en-US" sz="16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2724</TotalTime>
  <Words>773</Words>
  <Application>LibreOffice/6.0.7.3$Linux_X86_64 LibreOffice_project/00m0$Build-3</Application>
  <PresentationFormat>Custom</PresentationFormat>
  <Paragraphs>88</Paragraphs>
  <Slides>10</Slides>
  <Notes>2</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Office Theme</vt:lpstr>
      <vt:lpstr>Slide 1</vt:lpstr>
      <vt:lpstr>Slide 2</vt:lpstr>
      <vt:lpstr>Slide 3</vt:lpstr>
      <vt:lpstr>Slide 4</vt:lpstr>
      <vt:lpstr>Continued…..</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28</cp:revision>
  <dcterms:created xsi:type="dcterms:W3CDTF">2022-06-20T05:26:49Z</dcterms:created>
  <dcterms:modified xsi:type="dcterms:W3CDTF">2022-06-22T12:47:57Z</dcterms:modified>
  <dc:language>en-IN</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